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9" r:id="rId14"/>
  </p:sldIdLst>
  <p:sldSz cx="9144000" cy="5143500" type="screen16x9"/>
  <p:notesSz cx="6858000" cy="9144000"/>
  <p:embeddedFontLst>
    <p:embeddedFont>
      <p:font typeface="Lato" panose="020F0502020204030203" pitchFamily="34" charset="0"/>
      <p:regular r:id="rId16"/>
      <p:bold r:id="rId17"/>
      <p:italic r:id="rId18"/>
      <p:boldItalic r:id="rId19"/>
    </p:embeddedFont>
    <p:embeddedFont>
      <p:font typeface="Montserrat" panose="00000500000000000000" pitchFamily="2" charset="0"/>
      <p:regular r:id="rId20"/>
      <p:bold r:id="rId21"/>
      <p:italic r:id="rId22"/>
      <p:boldItalic r:id="rId23"/>
    </p:embeddedFont>
    <p:embeddedFont>
      <p:font typeface="Roboto" panose="02000000000000000000" pitchFamily="2"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F2AF980-3392-4ACC-8CE4-78B0BF9B543B}">
  <a:tblStyle styleId="{CF2AF980-3392-4ACC-8CE4-78B0BF9B543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4" d="100"/>
          <a:sy n="94" d="100"/>
        </p:scale>
        <p:origin x="482" y="3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theme" Target="theme/theme1.xml"/></Relationships>
</file>

<file path=ppt/media/image1.png>
</file>

<file path=ppt/media/image10.png>
</file>

<file path=ppt/media/image11.jp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262e31e25a0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262e31e25a0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374151"/>
                </a:solidFill>
                <a:latin typeface="Roboto"/>
                <a:ea typeface="Roboto"/>
                <a:cs typeface="Roboto"/>
                <a:sym typeface="Roboto"/>
              </a:rPr>
              <a:t>Watch how it identifies and classifies litter making on-site cleanup a breeze.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2a26af4aaf4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2a26af4aaf4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2a26af4aaf4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g2a26af4aaf4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2a26af4aaf4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2a26af4aaf4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262e31e25a0_0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262e31e25a0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There were more models than the ones listed: with YOLO versions going up to YOLOv8, including YOLOv8-tiny, Fast RNN, CNN, etc</a:t>
            </a:r>
            <a:endParaRPr/>
          </a:p>
          <a:p>
            <a:pPr marL="0" lvl="0" indent="0" algn="l" rtl="0">
              <a:spcBef>
                <a:spcPts val="0"/>
              </a:spcBef>
              <a:spcAft>
                <a:spcPts val="0"/>
              </a:spcAft>
              <a:buNone/>
            </a:pPr>
            <a:endParaRPr/>
          </a:p>
          <a:p>
            <a:pPr marL="0" lvl="0" indent="0" algn="l" rtl="0">
              <a:spcBef>
                <a:spcPts val="0"/>
              </a:spcBef>
              <a:spcAft>
                <a:spcPts val="0"/>
              </a:spcAft>
              <a:buNone/>
            </a:pPr>
            <a:r>
              <a:rPr lang="en"/>
              <a:t>Measure model performance primarily through MAP (Mean Average Precision) fixed at IoU (Intersection over union) of 50%. </a:t>
            </a:r>
            <a:endParaRPr/>
          </a:p>
          <a:p>
            <a:pPr marL="0" lvl="0" indent="0" algn="l" rtl="0">
              <a:spcBef>
                <a:spcPts val="0"/>
              </a:spcBef>
              <a:spcAft>
                <a:spcPts val="0"/>
              </a:spcAft>
              <a:buNone/>
            </a:pPr>
            <a:r>
              <a:rPr lang="en"/>
              <a:t>Mean Average Precision = AP (Average Precision, the weighted mean of precisions achieved at each threshold of the Precision-Recall curve)</a:t>
            </a:r>
            <a:endParaRPr/>
          </a:p>
          <a:p>
            <a:pPr marL="0" lvl="0" indent="0" algn="l" rtl="0">
              <a:spcBef>
                <a:spcPts val="0"/>
              </a:spcBef>
              <a:spcAft>
                <a:spcPts val="0"/>
              </a:spcAft>
              <a:buNone/>
            </a:pPr>
            <a:r>
              <a:rPr lang="en"/>
              <a:t>Take average of the AP Averages for different bounding boxes as long as IoU is 50%. </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Each one of these model types was trained on different data types (integer vs floating point: with differing floating point depth)</a:t>
            </a:r>
            <a:endParaRPr/>
          </a:p>
          <a:p>
            <a:pPr marL="0" lvl="0" indent="0" algn="l" rtl="0">
              <a:spcBef>
                <a:spcPts val="0"/>
              </a:spcBef>
              <a:spcAft>
                <a:spcPts val="0"/>
              </a:spcAft>
              <a:buNone/>
            </a:pPr>
            <a:r>
              <a:rPr lang="en"/>
              <a:t>For example, YOLOv4 has a Mean Average Precision of 78.5% with FP32, 78.4% with FP16 and only 16.6% with Integer 8. This shows as the models get more lightweight and faster to perform inference with, they become less accurate. </a:t>
            </a:r>
            <a:endParaRPr/>
          </a:p>
          <a:p>
            <a:pPr marL="0" lvl="0" indent="0" algn="l" rtl="0">
              <a:spcBef>
                <a:spcPts val="0"/>
              </a:spcBef>
              <a:spcAft>
                <a:spcPts val="0"/>
              </a:spcAft>
              <a:buNone/>
            </a:pPr>
            <a:endParaRPr/>
          </a:p>
          <a:p>
            <a:pPr marL="0" lvl="0" indent="0" algn="l" rtl="0">
              <a:spcBef>
                <a:spcPts val="0"/>
              </a:spcBef>
              <a:spcAft>
                <a:spcPts val="0"/>
              </a:spcAft>
              <a:buNone/>
            </a:pPr>
            <a:r>
              <a:rPr lang="en"/>
              <a:t>Re-trained to get fair assessment of other model setups when not restricted on power.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2a26af4aaf4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2a26af4aaf4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Measure model performance primarily through MAP (Mean Average Precision) fixed at IoU (Intersection over union) of 50%. </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Mean Average Precision = AP (Average Precision, the weighted mean of precisions achieved at each threshold of the Precision-Recall curve)</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Take average of the AP Averages for different bounding boxes as long as IoU is 50%. </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increase in recall from the previous threshold used as the weight.</a:t>
            </a:r>
            <a:endParaRPr>
              <a:solidFill>
                <a:schemeClr val="dk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2a26af4aaf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2a26af4aaf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2a26af4aaf4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2a26af4aaf4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The model predicts 2 different types of values at once. 1) It predicts center and size of the bounding box based on each segment. 2) It predicts the class to which each of the segments belong to.</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The algorithm then pairs both the predictions, appropriate bounding box with the appropriate classification, such that IoU of that bounding box is the highest.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262e31e25a0_0_1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262e31e25a0_0_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could prevent training bias better if we had more images in different environments and scenarios but this is plenty for our project due to the large amount of annotations on the data.</a:t>
            </a:r>
            <a:endParaRPr/>
          </a:p>
          <a:p>
            <a:pPr marL="0" lvl="0" indent="0" algn="l" rtl="0">
              <a:spcBef>
                <a:spcPts val="0"/>
              </a:spcBef>
              <a:spcAft>
                <a:spcPts val="0"/>
              </a:spcAft>
              <a:buNone/>
            </a:pPr>
            <a:endParaRPr/>
          </a:p>
          <a:p>
            <a:pPr marL="0" lvl="0" indent="0" algn="l" rtl="0">
              <a:spcBef>
                <a:spcPts val="0"/>
              </a:spcBef>
              <a:spcAft>
                <a:spcPts val="0"/>
              </a:spcAft>
              <a:buNone/>
            </a:pPr>
            <a:r>
              <a:rPr lang="en"/>
              <a:t>There could also be issues with the images only being from directly above the ground, as the model might be unable to detect trash when the camera or the ground is at an angle. </a:t>
            </a:r>
            <a:endParaRPr/>
          </a:p>
          <a:p>
            <a:pPr marL="0" lvl="0" indent="0" algn="l" rtl="0">
              <a:spcBef>
                <a:spcPts val="0"/>
              </a:spcBef>
              <a:spcAft>
                <a:spcPts val="0"/>
              </a:spcAft>
              <a:buNone/>
            </a:pPr>
            <a:endParaRPr/>
          </a:p>
          <a:p>
            <a:pPr marL="0" lvl="0" indent="0" algn="l" rtl="0">
              <a:spcBef>
                <a:spcPts val="0"/>
              </a:spcBef>
              <a:spcAft>
                <a:spcPts val="0"/>
              </a:spcAft>
              <a:buNone/>
            </a:pPr>
            <a:r>
              <a:rPr lang="en"/>
              <a:t>(</a:t>
            </a:r>
            <a:r>
              <a:rPr lang="en" sz="1000">
                <a:solidFill>
                  <a:schemeClr val="dk1"/>
                </a:solidFill>
              </a:rPr>
              <a:t>UAVVaste dataset)</a:t>
            </a:r>
            <a:endParaRPr sz="1000">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262e31e25a0_0_1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262e31e25a0_0_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re-train the models the author trained on this paper, and we used the google colab GPU session to train.</a:t>
            </a:r>
            <a:endParaRPr/>
          </a:p>
          <a:p>
            <a:pPr marL="0" lvl="0" indent="0" algn="l" rtl="0">
              <a:spcBef>
                <a:spcPts val="0"/>
              </a:spcBef>
              <a:spcAft>
                <a:spcPts val="0"/>
              </a:spcAft>
              <a:buNone/>
            </a:pPr>
            <a:r>
              <a:rPr lang="en"/>
              <a:t>The models we trained are yolov4, yolov4-tiny,YOLOv5, YOLOv6, YOLOv7</a:t>
            </a:r>
            <a:endParaRPr/>
          </a:p>
          <a:p>
            <a:pPr marL="0" lvl="0" indent="0" algn="l" rtl="0">
              <a:spcBef>
                <a:spcPts val="0"/>
              </a:spcBef>
              <a:spcAft>
                <a:spcPts val="0"/>
              </a:spcAft>
              <a:buNone/>
            </a:pPr>
            <a:r>
              <a:rPr lang="en"/>
              <a:t>We will discuss results about training these models at the end of our presentation, in the empirical results section. We will next go over our model that we designed.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262e31e25a0_0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262e31e25a0_0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original paper discusses how the models mentioned could be used with drones to not just identify, but also pick up trash.</a:t>
            </a:r>
            <a:endParaRPr/>
          </a:p>
          <a:p>
            <a:pPr marL="0" lvl="0" indent="0" algn="l" rtl="0">
              <a:spcBef>
                <a:spcPts val="0"/>
              </a:spcBef>
              <a:spcAft>
                <a:spcPts val="0"/>
              </a:spcAft>
              <a:buNone/>
            </a:pPr>
            <a:r>
              <a:rPr lang="en"/>
              <a:t>Our lightweight model could be run when a more precise model detects a particular trash item for pickup. This model could be run quickly, allowing a drone to make micro adjustments to its movement to accurately pick up trash. </a:t>
            </a:r>
            <a:endParaRPr/>
          </a:p>
          <a:p>
            <a:pPr marL="0" lvl="0" indent="0" algn="l" rtl="0">
              <a:spcBef>
                <a:spcPts val="0"/>
              </a:spcBef>
              <a:spcAft>
                <a:spcPts val="0"/>
              </a:spcAft>
              <a:buNone/>
            </a:pPr>
            <a:endParaRPr/>
          </a:p>
          <a:p>
            <a:pPr marL="0" lvl="0" indent="0" algn="l" rtl="0">
              <a:spcBef>
                <a:spcPts val="0"/>
              </a:spcBef>
              <a:spcAft>
                <a:spcPts val="0"/>
              </a:spcAft>
              <a:buNone/>
            </a:pPr>
            <a:r>
              <a:rPr lang="en"/>
              <a:t>Our model architecture is described on the next slide.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2a26af4aaf4_4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2a26af4aaf4_4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the flowchart for the training model and result with the steps.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7" name="Google Shape;17;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8" name="Google Shape;18;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Google Shape;12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0" name="Google Shape;40;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Google Shape;46;p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47" name="Google Shape;47;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3" name="Google Shape;53;p5"/>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5"/>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5" name="Google Shape;5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1" name="Google Shape;6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7"/>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7" name="Google Shape;67;p7"/>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8" name="Google Shape;6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9"/>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96" name="Google Shape;96;p9"/>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97" name="Google Shape;97;p9"/>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8" name="Google Shape;9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0"/>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10"/>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104" name="Google Shape;10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1"/>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1"/>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1"/>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1"/>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 name="Google Shape;125;p11"/>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27" name="Google Shape;12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drive.google.com/file/d/1tmdIAro9IDa_Pm-eHYrWww8rrl8sgGLN/view" TargetMode="External"/><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11.jp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3"/>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Litter Detection using Deep Learning</a:t>
            </a:r>
            <a:endParaRPr/>
          </a:p>
        </p:txBody>
      </p:sp>
      <p:sp>
        <p:nvSpPr>
          <p:cNvPr id="135" name="Google Shape;135;p13"/>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By Team Litter Locators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2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Example Output</a:t>
            </a:r>
            <a:endParaRPr/>
          </a:p>
        </p:txBody>
      </p:sp>
      <p:pic>
        <p:nvPicPr>
          <p:cNvPr id="198" name="Google Shape;198;p22" title="results1.avi">
            <a:hlinkClick r:id="rId3"/>
          </p:cNvPr>
          <p:cNvPicPr preferRelativeResize="0"/>
          <p:nvPr/>
        </p:nvPicPr>
        <p:blipFill>
          <a:blip r:embed="rId4">
            <a:alphaModFix/>
          </a:blip>
          <a:stretch>
            <a:fillRect/>
          </a:stretch>
        </p:blipFill>
        <p:spPr>
          <a:xfrm>
            <a:off x="1297500" y="1131375"/>
            <a:ext cx="6233150" cy="35974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8"/>
                                        </p:tgtEl>
                                        <p:attrNameLst>
                                          <p:attrName>style.visibility</p:attrName>
                                        </p:attrNameLst>
                                      </p:cBhvr>
                                      <p:to>
                                        <p:strVal val="visible"/>
                                      </p:to>
                                    </p:set>
                                    <p:animEffect transition="in" filter="fade">
                                      <p:cBhvr>
                                        <p:cTn id="7" dur="1000"/>
                                        <p:tgtEl>
                                          <p:spTgt spid="1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2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YOLOv5 Results -</a:t>
            </a:r>
            <a:endParaRPr/>
          </a:p>
        </p:txBody>
      </p:sp>
      <p:sp>
        <p:nvSpPr>
          <p:cNvPr id="204" name="Google Shape;204;p23"/>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205" name="Google Shape;205;p23"/>
          <p:cNvPicPr preferRelativeResize="0"/>
          <p:nvPr/>
        </p:nvPicPr>
        <p:blipFill rotWithShape="1">
          <a:blip r:embed="rId3">
            <a:alphaModFix/>
          </a:blip>
          <a:srcRect l="61079" t="47930" r="20466"/>
          <a:stretch/>
        </p:blipFill>
        <p:spPr>
          <a:xfrm>
            <a:off x="6017450" y="1462150"/>
            <a:ext cx="2138250" cy="3016599"/>
          </a:xfrm>
          <a:prstGeom prst="rect">
            <a:avLst/>
          </a:prstGeom>
          <a:noFill/>
          <a:ln>
            <a:noFill/>
          </a:ln>
        </p:spPr>
      </p:pic>
      <p:pic>
        <p:nvPicPr>
          <p:cNvPr id="206" name="Google Shape;206;p23"/>
          <p:cNvPicPr preferRelativeResize="0"/>
          <p:nvPr/>
        </p:nvPicPr>
        <p:blipFill>
          <a:blip r:embed="rId4">
            <a:alphaModFix/>
          </a:blip>
          <a:stretch>
            <a:fillRect/>
          </a:stretch>
        </p:blipFill>
        <p:spPr>
          <a:xfrm>
            <a:off x="1233275" y="1462150"/>
            <a:ext cx="4525978" cy="301659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2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YOLOv7 Results - </a:t>
            </a:r>
            <a:endParaRPr/>
          </a:p>
        </p:txBody>
      </p:sp>
      <p:sp>
        <p:nvSpPr>
          <p:cNvPr id="212" name="Google Shape;212;p2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213" name="Google Shape;213;p24"/>
          <p:cNvPicPr preferRelativeResize="0"/>
          <p:nvPr/>
        </p:nvPicPr>
        <p:blipFill rotWithShape="1">
          <a:blip r:embed="rId3">
            <a:alphaModFix/>
          </a:blip>
          <a:srcRect l="61766" t="49238" r="19380" b="-5"/>
          <a:stretch/>
        </p:blipFill>
        <p:spPr>
          <a:xfrm>
            <a:off x="5936475" y="1505675"/>
            <a:ext cx="2208251" cy="2973074"/>
          </a:xfrm>
          <a:prstGeom prst="rect">
            <a:avLst/>
          </a:prstGeom>
          <a:noFill/>
          <a:ln>
            <a:noFill/>
          </a:ln>
        </p:spPr>
      </p:pic>
      <p:pic>
        <p:nvPicPr>
          <p:cNvPr id="214" name="Google Shape;214;p24"/>
          <p:cNvPicPr preferRelativeResize="0"/>
          <p:nvPr/>
        </p:nvPicPr>
        <p:blipFill>
          <a:blip r:embed="rId4">
            <a:alphaModFix/>
          </a:blip>
          <a:stretch>
            <a:fillRect/>
          </a:stretch>
        </p:blipFill>
        <p:spPr>
          <a:xfrm>
            <a:off x="1238975" y="1474700"/>
            <a:ext cx="4507172" cy="300405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Shape 223"/>
        <p:cNvGrpSpPr/>
        <p:nvPr/>
      </p:nvGrpSpPr>
      <p:grpSpPr>
        <a:xfrm>
          <a:off x="0" y="0"/>
          <a:ext cx="0" cy="0"/>
          <a:chOff x="0" y="0"/>
          <a:chExt cx="0" cy="0"/>
        </a:xfrm>
      </p:grpSpPr>
      <p:graphicFrame>
        <p:nvGraphicFramePr>
          <p:cNvPr id="224" name="Google Shape;224;p26"/>
          <p:cNvGraphicFramePr/>
          <p:nvPr/>
        </p:nvGraphicFramePr>
        <p:xfrm>
          <a:off x="938863" y="2175550"/>
          <a:ext cx="7266275" cy="792420"/>
        </p:xfrm>
        <a:graphic>
          <a:graphicData uri="http://schemas.openxmlformats.org/drawingml/2006/table">
            <a:tbl>
              <a:tblPr>
                <a:noFill/>
                <a:tableStyleId>{CF2AF980-3392-4ACC-8CE4-78B0BF9B543B}</a:tableStyleId>
              </a:tblPr>
              <a:tblGrid>
                <a:gridCol w="1517875">
                  <a:extLst>
                    <a:ext uri="{9D8B030D-6E8A-4147-A177-3AD203B41FA5}">
                      <a16:colId xmlns:a16="http://schemas.microsoft.com/office/drawing/2014/main" val="20000"/>
                    </a:ext>
                  </a:extLst>
                </a:gridCol>
                <a:gridCol w="1517875">
                  <a:extLst>
                    <a:ext uri="{9D8B030D-6E8A-4147-A177-3AD203B41FA5}">
                      <a16:colId xmlns:a16="http://schemas.microsoft.com/office/drawing/2014/main" val="20001"/>
                    </a:ext>
                  </a:extLst>
                </a:gridCol>
                <a:gridCol w="1517875">
                  <a:extLst>
                    <a:ext uri="{9D8B030D-6E8A-4147-A177-3AD203B41FA5}">
                      <a16:colId xmlns:a16="http://schemas.microsoft.com/office/drawing/2014/main" val="20002"/>
                    </a:ext>
                  </a:extLst>
                </a:gridCol>
                <a:gridCol w="1517875">
                  <a:extLst>
                    <a:ext uri="{9D8B030D-6E8A-4147-A177-3AD203B41FA5}">
                      <a16:colId xmlns:a16="http://schemas.microsoft.com/office/drawing/2014/main" val="20003"/>
                    </a:ext>
                  </a:extLst>
                </a:gridCol>
                <a:gridCol w="1194775">
                  <a:extLst>
                    <a:ext uri="{9D8B030D-6E8A-4147-A177-3AD203B41FA5}">
                      <a16:colId xmlns:a16="http://schemas.microsoft.com/office/drawing/2014/main" val="20004"/>
                    </a:ext>
                  </a:extLst>
                </a:gridCol>
              </a:tblGrid>
              <a:tr h="381000">
                <a:tc>
                  <a:txBody>
                    <a:bodyPr/>
                    <a:lstStyle/>
                    <a:p>
                      <a:pPr marL="0" lvl="0" indent="0" algn="ctr" rtl="0">
                        <a:spcBef>
                          <a:spcPts val="0"/>
                        </a:spcBef>
                        <a:spcAft>
                          <a:spcPts val="0"/>
                        </a:spcAft>
                        <a:buNone/>
                      </a:pPr>
                      <a:r>
                        <a:rPr lang="en">
                          <a:solidFill>
                            <a:schemeClr val="lt1"/>
                          </a:solidFill>
                          <a:highlight>
                            <a:schemeClr val="dk1"/>
                          </a:highlight>
                        </a:rPr>
                        <a:t>YOLOv4</a:t>
                      </a:r>
                      <a:endParaRPr>
                        <a:solidFill>
                          <a:schemeClr val="lt1"/>
                        </a:solidFill>
                        <a:highlight>
                          <a:schemeClr val="dk1"/>
                        </a:highlight>
                      </a:endParaRPr>
                    </a:p>
                  </a:txBody>
                  <a:tcPr marL="91425" marR="91425" marT="91425" marB="91425"/>
                </a:tc>
                <a:tc>
                  <a:txBody>
                    <a:bodyPr/>
                    <a:lstStyle/>
                    <a:p>
                      <a:pPr marL="0" lvl="0" indent="0" algn="ctr" rtl="0">
                        <a:spcBef>
                          <a:spcPts val="0"/>
                        </a:spcBef>
                        <a:spcAft>
                          <a:spcPts val="0"/>
                        </a:spcAft>
                        <a:buNone/>
                      </a:pPr>
                      <a:r>
                        <a:rPr lang="en">
                          <a:solidFill>
                            <a:schemeClr val="lt1"/>
                          </a:solidFill>
                          <a:highlight>
                            <a:schemeClr val="dk1"/>
                          </a:highlight>
                        </a:rPr>
                        <a:t>YOLOv4-Tiny</a:t>
                      </a:r>
                      <a:endParaRPr>
                        <a:solidFill>
                          <a:schemeClr val="lt1"/>
                        </a:solidFill>
                        <a:highlight>
                          <a:schemeClr val="dk1"/>
                        </a:highlight>
                      </a:endParaRPr>
                    </a:p>
                  </a:txBody>
                  <a:tcPr marL="91425" marR="91425" marT="91425" marB="91425"/>
                </a:tc>
                <a:tc>
                  <a:txBody>
                    <a:bodyPr/>
                    <a:lstStyle/>
                    <a:p>
                      <a:pPr marL="0" lvl="0" indent="0" algn="ctr" rtl="0">
                        <a:spcBef>
                          <a:spcPts val="0"/>
                        </a:spcBef>
                        <a:spcAft>
                          <a:spcPts val="0"/>
                        </a:spcAft>
                        <a:buNone/>
                      </a:pPr>
                      <a:r>
                        <a:rPr lang="en">
                          <a:solidFill>
                            <a:schemeClr val="lt1"/>
                          </a:solidFill>
                          <a:highlight>
                            <a:schemeClr val="dk1"/>
                          </a:highlight>
                        </a:rPr>
                        <a:t>YOLOv5</a:t>
                      </a:r>
                      <a:endParaRPr>
                        <a:solidFill>
                          <a:schemeClr val="lt1"/>
                        </a:solidFill>
                        <a:highlight>
                          <a:schemeClr val="dk1"/>
                        </a:highlight>
                      </a:endParaRPr>
                    </a:p>
                  </a:txBody>
                  <a:tcPr marL="91425" marR="91425" marT="91425" marB="91425"/>
                </a:tc>
                <a:tc>
                  <a:txBody>
                    <a:bodyPr/>
                    <a:lstStyle/>
                    <a:p>
                      <a:pPr marL="0" lvl="0" indent="0" algn="ctr" rtl="0">
                        <a:spcBef>
                          <a:spcPts val="0"/>
                        </a:spcBef>
                        <a:spcAft>
                          <a:spcPts val="0"/>
                        </a:spcAft>
                        <a:buNone/>
                      </a:pPr>
                      <a:r>
                        <a:rPr lang="en">
                          <a:solidFill>
                            <a:schemeClr val="lt1"/>
                          </a:solidFill>
                          <a:highlight>
                            <a:schemeClr val="dk1"/>
                          </a:highlight>
                        </a:rPr>
                        <a:t>YOLOv6</a:t>
                      </a:r>
                      <a:endParaRPr>
                        <a:solidFill>
                          <a:schemeClr val="lt1"/>
                        </a:solidFill>
                        <a:highlight>
                          <a:schemeClr val="dk1"/>
                        </a:highlight>
                      </a:endParaRPr>
                    </a:p>
                  </a:txBody>
                  <a:tcPr marL="91425" marR="91425" marT="91425" marB="91425"/>
                </a:tc>
                <a:tc>
                  <a:txBody>
                    <a:bodyPr/>
                    <a:lstStyle/>
                    <a:p>
                      <a:pPr marL="0" lvl="0" indent="0" algn="ctr" rtl="0">
                        <a:spcBef>
                          <a:spcPts val="0"/>
                        </a:spcBef>
                        <a:spcAft>
                          <a:spcPts val="0"/>
                        </a:spcAft>
                        <a:buNone/>
                      </a:pPr>
                      <a:r>
                        <a:rPr lang="en">
                          <a:solidFill>
                            <a:schemeClr val="lt1"/>
                          </a:solidFill>
                          <a:highlight>
                            <a:schemeClr val="dk1"/>
                          </a:highlight>
                        </a:rPr>
                        <a:t>YOLOv7</a:t>
                      </a:r>
                      <a:endParaRPr>
                        <a:solidFill>
                          <a:schemeClr val="lt1"/>
                        </a:solidFill>
                        <a:highlight>
                          <a:schemeClr val="dk1"/>
                        </a:highlight>
                      </a:endParaRPr>
                    </a:p>
                  </a:txBody>
                  <a:tcPr marL="91425" marR="91425" marT="91425" marB="91425"/>
                </a:tc>
                <a:extLst>
                  <a:ext uri="{0D108BD9-81ED-4DB2-BD59-A6C34878D82A}">
                    <a16:rowId xmlns:a16="http://schemas.microsoft.com/office/drawing/2014/main" val="10000"/>
                  </a:ext>
                </a:extLst>
              </a:tr>
              <a:tr h="381000">
                <a:tc>
                  <a:txBody>
                    <a:bodyPr/>
                    <a:lstStyle/>
                    <a:p>
                      <a:pPr marL="0" lvl="0" indent="0" algn="ctr" rtl="0">
                        <a:spcBef>
                          <a:spcPts val="0"/>
                        </a:spcBef>
                        <a:spcAft>
                          <a:spcPts val="0"/>
                        </a:spcAft>
                        <a:buNone/>
                      </a:pPr>
                      <a:r>
                        <a:rPr lang="en">
                          <a:solidFill>
                            <a:schemeClr val="lt1"/>
                          </a:solidFill>
                          <a:highlight>
                            <a:schemeClr val="dk1"/>
                          </a:highlight>
                        </a:rPr>
                        <a:t>0.786</a:t>
                      </a:r>
                      <a:endParaRPr>
                        <a:solidFill>
                          <a:schemeClr val="lt1"/>
                        </a:solidFill>
                        <a:highlight>
                          <a:schemeClr val="dk1"/>
                        </a:highlight>
                      </a:endParaRPr>
                    </a:p>
                  </a:txBody>
                  <a:tcPr marL="91425" marR="91425" marT="91425" marB="91425"/>
                </a:tc>
                <a:tc>
                  <a:txBody>
                    <a:bodyPr/>
                    <a:lstStyle/>
                    <a:p>
                      <a:pPr marL="0" lvl="0" indent="0" algn="ctr" rtl="0">
                        <a:spcBef>
                          <a:spcPts val="0"/>
                        </a:spcBef>
                        <a:spcAft>
                          <a:spcPts val="0"/>
                        </a:spcAft>
                        <a:buNone/>
                      </a:pPr>
                      <a:r>
                        <a:rPr lang="en">
                          <a:solidFill>
                            <a:schemeClr val="lt1"/>
                          </a:solidFill>
                          <a:highlight>
                            <a:schemeClr val="dk1"/>
                          </a:highlight>
                        </a:rPr>
                        <a:t>0.645</a:t>
                      </a:r>
                      <a:endParaRPr>
                        <a:solidFill>
                          <a:schemeClr val="lt1"/>
                        </a:solidFill>
                        <a:highlight>
                          <a:schemeClr val="dk1"/>
                        </a:highlight>
                      </a:endParaRPr>
                    </a:p>
                  </a:txBody>
                  <a:tcPr marL="91425" marR="91425" marT="91425" marB="91425"/>
                </a:tc>
                <a:tc>
                  <a:txBody>
                    <a:bodyPr/>
                    <a:lstStyle/>
                    <a:p>
                      <a:pPr marL="0" lvl="0" indent="0" algn="ctr" rtl="0">
                        <a:spcBef>
                          <a:spcPts val="0"/>
                        </a:spcBef>
                        <a:spcAft>
                          <a:spcPts val="0"/>
                        </a:spcAft>
                        <a:buNone/>
                      </a:pPr>
                      <a:r>
                        <a:rPr lang="en">
                          <a:solidFill>
                            <a:schemeClr val="lt1"/>
                          </a:solidFill>
                          <a:highlight>
                            <a:schemeClr val="dk1"/>
                          </a:highlight>
                        </a:rPr>
                        <a:t>0.723</a:t>
                      </a:r>
                      <a:endParaRPr>
                        <a:solidFill>
                          <a:schemeClr val="lt1"/>
                        </a:solidFill>
                        <a:highlight>
                          <a:schemeClr val="dk1"/>
                        </a:highlight>
                      </a:endParaRPr>
                    </a:p>
                  </a:txBody>
                  <a:tcPr marL="91425" marR="91425" marT="91425" marB="91425"/>
                </a:tc>
                <a:tc>
                  <a:txBody>
                    <a:bodyPr/>
                    <a:lstStyle/>
                    <a:p>
                      <a:pPr marL="0" lvl="0" indent="0" algn="ctr" rtl="0">
                        <a:spcBef>
                          <a:spcPts val="0"/>
                        </a:spcBef>
                        <a:spcAft>
                          <a:spcPts val="0"/>
                        </a:spcAft>
                        <a:buNone/>
                      </a:pPr>
                      <a:r>
                        <a:rPr lang="en">
                          <a:solidFill>
                            <a:schemeClr val="lt1"/>
                          </a:solidFill>
                          <a:highlight>
                            <a:schemeClr val="dk1"/>
                          </a:highlight>
                        </a:rPr>
                        <a:t> 0.766</a:t>
                      </a:r>
                      <a:endParaRPr>
                        <a:solidFill>
                          <a:schemeClr val="lt1"/>
                        </a:solidFill>
                        <a:highlight>
                          <a:schemeClr val="dk1"/>
                        </a:highlight>
                      </a:endParaRPr>
                    </a:p>
                  </a:txBody>
                  <a:tcPr marL="91425" marR="91425" marT="91425" marB="91425"/>
                </a:tc>
                <a:tc>
                  <a:txBody>
                    <a:bodyPr/>
                    <a:lstStyle/>
                    <a:p>
                      <a:pPr marL="0" lvl="0" indent="0" algn="ctr" rtl="0">
                        <a:spcBef>
                          <a:spcPts val="0"/>
                        </a:spcBef>
                        <a:spcAft>
                          <a:spcPts val="0"/>
                        </a:spcAft>
                        <a:buNone/>
                      </a:pPr>
                      <a:r>
                        <a:rPr lang="en">
                          <a:solidFill>
                            <a:schemeClr val="lt1"/>
                          </a:solidFill>
                          <a:highlight>
                            <a:schemeClr val="dk1"/>
                          </a:highlight>
                        </a:rPr>
                        <a:t>0.61</a:t>
                      </a:r>
                      <a:endParaRPr>
                        <a:solidFill>
                          <a:schemeClr val="lt1"/>
                        </a:solidFill>
                        <a:highlight>
                          <a:schemeClr val="dk1"/>
                        </a:highlight>
                      </a:endParaRPr>
                    </a:p>
                  </a:txBody>
                  <a:tcPr marL="91425" marR="91425" marT="91425" marB="91425"/>
                </a:tc>
                <a:extLst>
                  <a:ext uri="{0D108BD9-81ED-4DB2-BD59-A6C34878D82A}">
                    <a16:rowId xmlns:a16="http://schemas.microsoft.com/office/drawing/2014/main" val="10001"/>
                  </a:ext>
                </a:extLst>
              </a:tr>
            </a:tbl>
          </a:graphicData>
        </a:graphic>
      </p:graphicFrame>
      <p:sp>
        <p:nvSpPr>
          <p:cNvPr id="225" name="Google Shape;225;p2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mAP @ IoU 0.5</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1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Paper Summary</a:t>
            </a:r>
            <a:endParaRPr/>
          </a:p>
        </p:txBody>
      </p:sp>
      <p:sp>
        <p:nvSpPr>
          <p:cNvPr id="141" name="Google Shape;141;p1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a:t>Detect trash from UAV (Unmanned Aerial Vehicle)</a:t>
            </a:r>
            <a:endParaRPr/>
          </a:p>
          <a:p>
            <a:pPr marL="457200" lvl="0" indent="-311150" algn="l" rtl="0">
              <a:spcBef>
                <a:spcPts val="0"/>
              </a:spcBef>
              <a:spcAft>
                <a:spcPts val="0"/>
              </a:spcAft>
              <a:buSzPts val="1300"/>
              <a:buChar char="●"/>
            </a:pPr>
            <a:r>
              <a:rPr lang="en"/>
              <a:t>Runs on space and power constrained hardware</a:t>
            </a:r>
            <a:endParaRPr/>
          </a:p>
          <a:p>
            <a:pPr marL="914400" lvl="1" indent="-298450" algn="l" rtl="0">
              <a:spcBef>
                <a:spcPts val="0"/>
              </a:spcBef>
              <a:spcAft>
                <a:spcPts val="0"/>
              </a:spcAft>
              <a:buSzPts val="1100"/>
              <a:buChar char="○"/>
            </a:pPr>
            <a:r>
              <a:rPr lang="en"/>
              <a:t>NVIDIA Xavier NX</a:t>
            </a:r>
            <a:endParaRPr/>
          </a:p>
          <a:p>
            <a:pPr marL="457200" lvl="0" indent="-311150" algn="l" rtl="0">
              <a:spcBef>
                <a:spcPts val="0"/>
              </a:spcBef>
              <a:spcAft>
                <a:spcPts val="0"/>
              </a:spcAft>
              <a:buSzPts val="1300"/>
              <a:buChar char="●"/>
            </a:pPr>
            <a:r>
              <a:rPr lang="en"/>
              <a:t>Ran several different models with differing data types</a:t>
            </a:r>
            <a:endParaRPr/>
          </a:p>
          <a:p>
            <a:pPr marL="914400" lvl="1" indent="-298450" algn="l" rtl="0">
              <a:spcBef>
                <a:spcPts val="0"/>
              </a:spcBef>
              <a:spcAft>
                <a:spcPts val="0"/>
              </a:spcAft>
              <a:buSzPts val="1100"/>
              <a:buChar char="○"/>
            </a:pPr>
            <a:r>
              <a:rPr lang="en"/>
              <a:t>YOLOv4, VOLOv4-tiny, YOLOv3, YOLOv3-tiny, RNN, etc</a:t>
            </a:r>
            <a:endParaRPr/>
          </a:p>
          <a:p>
            <a:pPr marL="914400" lvl="1" indent="-298450" algn="l" rtl="0">
              <a:spcBef>
                <a:spcPts val="0"/>
              </a:spcBef>
              <a:spcAft>
                <a:spcPts val="0"/>
              </a:spcAft>
              <a:buSzPts val="1100"/>
              <a:buChar char="○"/>
            </a:pPr>
            <a:r>
              <a:rPr lang="en"/>
              <a:t>INT8, FP16, FP32, FP64</a:t>
            </a:r>
            <a:endParaRPr/>
          </a:p>
          <a:p>
            <a:pPr marL="914400" lvl="1" indent="-298450" algn="l" rtl="0">
              <a:spcBef>
                <a:spcPts val="0"/>
              </a:spcBef>
              <a:spcAft>
                <a:spcPts val="0"/>
              </a:spcAft>
              <a:buSzPts val="1100"/>
              <a:buChar char="○"/>
            </a:pPr>
            <a:r>
              <a:rPr lang="en"/>
              <a:t>More detailed data types had higher accuracy and less inferences/sec</a:t>
            </a:r>
            <a:endParaRPr/>
          </a:p>
          <a:p>
            <a:pPr marL="457200" lvl="0" indent="-311150" algn="l" rtl="0">
              <a:spcBef>
                <a:spcPts val="0"/>
              </a:spcBef>
              <a:spcAft>
                <a:spcPts val="0"/>
              </a:spcAft>
              <a:buSzPts val="1300"/>
              <a:buChar char="●"/>
            </a:pPr>
            <a:r>
              <a:rPr lang="en"/>
              <a:t>We needed to re-test these models on Google Colab</a:t>
            </a:r>
            <a:endParaRPr/>
          </a:p>
          <a:p>
            <a:pPr marL="914400" lvl="1" indent="-298450" algn="l" rtl="0">
              <a:spcBef>
                <a:spcPts val="0"/>
              </a:spcBef>
              <a:spcAft>
                <a:spcPts val="0"/>
              </a:spcAft>
              <a:buSzPts val="1100"/>
              <a:buChar char="○"/>
            </a:pPr>
            <a:r>
              <a:rPr lang="en"/>
              <a:t>Our hardware is not space or power constrained</a:t>
            </a:r>
            <a:endParaRPr/>
          </a:p>
        </p:txBody>
      </p:sp>
      <p:pic>
        <p:nvPicPr>
          <p:cNvPr id="142" name="Google Shape;142;p14"/>
          <p:cNvPicPr preferRelativeResize="0"/>
          <p:nvPr/>
        </p:nvPicPr>
        <p:blipFill>
          <a:blip r:embed="rId3">
            <a:alphaModFix/>
          </a:blip>
          <a:stretch>
            <a:fillRect/>
          </a:stretch>
        </p:blipFill>
        <p:spPr>
          <a:xfrm>
            <a:off x="6675751" y="1617100"/>
            <a:ext cx="2087309" cy="156754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1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mAP (mean Average Precision) &amp; IoU (Intersection over Union)</a:t>
            </a:r>
            <a:endParaRPr/>
          </a:p>
        </p:txBody>
      </p:sp>
      <p:pic>
        <p:nvPicPr>
          <p:cNvPr id="148" name="Google Shape;148;p15"/>
          <p:cNvPicPr preferRelativeResize="0"/>
          <p:nvPr/>
        </p:nvPicPr>
        <p:blipFill>
          <a:blip r:embed="rId3">
            <a:alphaModFix/>
          </a:blip>
          <a:stretch>
            <a:fillRect/>
          </a:stretch>
        </p:blipFill>
        <p:spPr>
          <a:xfrm>
            <a:off x="4572000" y="1610525"/>
            <a:ext cx="3364325" cy="2517675"/>
          </a:xfrm>
          <a:prstGeom prst="rect">
            <a:avLst/>
          </a:prstGeom>
          <a:noFill/>
          <a:ln>
            <a:noFill/>
          </a:ln>
        </p:spPr>
      </p:pic>
      <p:pic>
        <p:nvPicPr>
          <p:cNvPr id="149" name="Google Shape;149;p15"/>
          <p:cNvPicPr preferRelativeResize="0"/>
          <p:nvPr/>
        </p:nvPicPr>
        <p:blipFill>
          <a:blip r:embed="rId4">
            <a:alphaModFix/>
          </a:blip>
          <a:stretch>
            <a:fillRect/>
          </a:stretch>
        </p:blipFill>
        <p:spPr>
          <a:xfrm>
            <a:off x="1373300" y="1610525"/>
            <a:ext cx="2339974" cy="25176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YOLO (You Only Look Once)</a:t>
            </a:r>
            <a:endParaRPr/>
          </a:p>
        </p:txBody>
      </p:sp>
      <p:sp>
        <p:nvSpPr>
          <p:cNvPr id="155" name="Google Shape;155;p16"/>
          <p:cNvSpPr txBox="1">
            <a:spLocks noGrp="1"/>
          </p:cNvSpPr>
          <p:nvPr>
            <p:ph type="body" idx="1"/>
          </p:nvPr>
        </p:nvSpPr>
        <p:spPr>
          <a:xfrm>
            <a:off x="1107000" y="996050"/>
            <a:ext cx="6871200" cy="15753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a:t>Yolo utilizes a single neutral network .</a:t>
            </a:r>
            <a:endParaRPr/>
          </a:p>
          <a:p>
            <a:pPr marL="457200" lvl="0" indent="-311150" algn="l" rtl="0">
              <a:spcBef>
                <a:spcPts val="0"/>
              </a:spcBef>
              <a:spcAft>
                <a:spcPts val="0"/>
              </a:spcAft>
              <a:buSzPts val="1300"/>
              <a:buChar char="●"/>
            </a:pPr>
            <a:r>
              <a:rPr lang="en"/>
              <a:t>End to end training with a joint loss function integrates detection and recognition components.</a:t>
            </a:r>
            <a:endParaRPr/>
          </a:p>
          <a:p>
            <a:pPr marL="457200" lvl="0" indent="-311150" algn="l" rtl="0">
              <a:spcBef>
                <a:spcPts val="0"/>
              </a:spcBef>
              <a:spcAft>
                <a:spcPts val="0"/>
              </a:spcAft>
              <a:buSzPts val="1300"/>
              <a:buChar char="●"/>
            </a:pPr>
            <a:r>
              <a:rPr lang="en"/>
              <a:t>YOLO skips region proposals, refining anchored bounding boxes via regression.</a:t>
            </a:r>
            <a:endParaRPr/>
          </a:p>
          <a:p>
            <a:pPr marL="457200" lvl="0" indent="-311150" algn="l" rtl="0">
              <a:spcBef>
                <a:spcPts val="0"/>
              </a:spcBef>
              <a:spcAft>
                <a:spcPts val="0"/>
              </a:spcAft>
              <a:buSzPts val="1300"/>
              <a:buChar char="●"/>
            </a:pPr>
            <a:r>
              <a:rPr lang="en"/>
              <a:t>Simultaneously predicts class labels during bounding box refinement.</a:t>
            </a:r>
            <a:endParaRPr/>
          </a:p>
          <a:p>
            <a:pPr marL="457200" lvl="0" indent="-311150" algn="l" rtl="0">
              <a:spcBef>
                <a:spcPts val="0"/>
              </a:spcBef>
              <a:spcAft>
                <a:spcPts val="0"/>
              </a:spcAft>
              <a:buSzPts val="1300"/>
              <a:buChar char="●"/>
            </a:pPr>
            <a:r>
              <a:rPr lang="en"/>
              <a:t>Original YOLO achieves over a hundred frames per second for fast imaging processing.</a:t>
            </a:r>
            <a:endParaRPr/>
          </a:p>
        </p:txBody>
      </p:sp>
      <p:pic>
        <p:nvPicPr>
          <p:cNvPr id="156" name="Google Shape;156;p16"/>
          <p:cNvPicPr preferRelativeResize="0"/>
          <p:nvPr/>
        </p:nvPicPr>
        <p:blipFill>
          <a:blip r:embed="rId3">
            <a:alphaModFix/>
          </a:blip>
          <a:stretch>
            <a:fillRect/>
          </a:stretch>
        </p:blipFill>
        <p:spPr>
          <a:xfrm>
            <a:off x="127450" y="2814025"/>
            <a:ext cx="3673476" cy="1527050"/>
          </a:xfrm>
          <a:prstGeom prst="rect">
            <a:avLst/>
          </a:prstGeom>
          <a:noFill/>
          <a:ln>
            <a:noFill/>
          </a:ln>
        </p:spPr>
      </p:pic>
      <p:pic>
        <p:nvPicPr>
          <p:cNvPr id="157" name="Google Shape;157;p16"/>
          <p:cNvPicPr preferRelativeResize="0"/>
          <p:nvPr/>
        </p:nvPicPr>
        <p:blipFill>
          <a:blip r:embed="rId4">
            <a:alphaModFix/>
          </a:blip>
          <a:stretch>
            <a:fillRect/>
          </a:stretch>
        </p:blipFill>
        <p:spPr>
          <a:xfrm>
            <a:off x="4001500" y="2814025"/>
            <a:ext cx="5065624" cy="15270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1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YOLO Continued</a:t>
            </a:r>
            <a:endParaRPr/>
          </a:p>
        </p:txBody>
      </p:sp>
      <p:pic>
        <p:nvPicPr>
          <p:cNvPr id="163" name="Google Shape;163;p17"/>
          <p:cNvPicPr preferRelativeResize="0"/>
          <p:nvPr/>
        </p:nvPicPr>
        <p:blipFill>
          <a:blip r:embed="rId3">
            <a:alphaModFix/>
          </a:blip>
          <a:stretch>
            <a:fillRect/>
          </a:stretch>
        </p:blipFill>
        <p:spPr>
          <a:xfrm>
            <a:off x="2541475" y="1548172"/>
            <a:ext cx="4550949" cy="29499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18"/>
          <p:cNvSpPr txBox="1">
            <a:spLocks noGrp="1"/>
          </p:cNvSpPr>
          <p:nvPr>
            <p:ph type="title"/>
          </p:nvPr>
        </p:nvSpPr>
        <p:spPr>
          <a:xfrm>
            <a:off x="1297500" y="393750"/>
            <a:ext cx="7038900" cy="722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Dataset</a:t>
            </a:r>
            <a:endParaRPr/>
          </a:p>
        </p:txBody>
      </p:sp>
      <p:sp>
        <p:nvSpPr>
          <p:cNvPr id="169" name="Google Shape;169;p18"/>
          <p:cNvSpPr txBox="1">
            <a:spLocks noGrp="1"/>
          </p:cNvSpPr>
          <p:nvPr>
            <p:ph type="body" idx="1"/>
          </p:nvPr>
        </p:nvSpPr>
        <p:spPr>
          <a:xfrm>
            <a:off x="1202250" y="1116150"/>
            <a:ext cx="7038900" cy="12471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a:t>Dataset contains 772 images and 3718 annotations</a:t>
            </a:r>
            <a:endParaRPr/>
          </a:p>
          <a:p>
            <a:pPr marL="457200" lvl="0" indent="-311150" algn="l" rtl="0">
              <a:spcBef>
                <a:spcPts val="0"/>
              </a:spcBef>
              <a:spcAft>
                <a:spcPts val="0"/>
              </a:spcAft>
              <a:buSzPts val="1300"/>
              <a:buChar char="●"/>
            </a:pPr>
            <a:r>
              <a:rPr lang="en"/>
              <a:t>Pre-annotated with bounding boxes and segmentation masks</a:t>
            </a:r>
            <a:endParaRPr/>
          </a:p>
          <a:p>
            <a:pPr marL="457200" lvl="0" indent="-311150" algn="l" rtl="0">
              <a:spcBef>
                <a:spcPts val="0"/>
              </a:spcBef>
              <a:spcAft>
                <a:spcPts val="0"/>
              </a:spcAft>
              <a:buSzPts val="1300"/>
              <a:buChar char="●"/>
            </a:pPr>
            <a:r>
              <a:rPr lang="en"/>
              <a:t>Percentage of image area occupied by object less than other similar datasets</a:t>
            </a:r>
            <a:endParaRPr/>
          </a:p>
          <a:p>
            <a:pPr marL="457200" lvl="0" indent="-311150" algn="l" rtl="0">
              <a:spcBef>
                <a:spcPts val="0"/>
              </a:spcBef>
              <a:spcAft>
                <a:spcPts val="0"/>
              </a:spcAft>
              <a:buSzPts val="1300"/>
              <a:buChar char="●"/>
            </a:pPr>
            <a:r>
              <a:rPr lang="en"/>
              <a:t>Images filmed from directly above ground (no angled images)</a:t>
            </a:r>
            <a:endParaRPr/>
          </a:p>
        </p:txBody>
      </p:sp>
      <p:pic>
        <p:nvPicPr>
          <p:cNvPr id="170" name="Google Shape;170;p18"/>
          <p:cNvPicPr preferRelativeResize="0"/>
          <p:nvPr/>
        </p:nvPicPr>
        <p:blipFill>
          <a:blip r:embed="rId3">
            <a:alphaModFix/>
          </a:blip>
          <a:stretch>
            <a:fillRect/>
          </a:stretch>
        </p:blipFill>
        <p:spPr>
          <a:xfrm>
            <a:off x="4810226" y="2570300"/>
            <a:ext cx="3697649" cy="2080963"/>
          </a:xfrm>
          <a:prstGeom prst="rect">
            <a:avLst/>
          </a:prstGeom>
          <a:noFill/>
          <a:ln>
            <a:noFill/>
          </a:ln>
        </p:spPr>
      </p:pic>
      <p:pic>
        <p:nvPicPr>
          <p:cNvPr id="171" name="Google Shape;171;p18"/>
          <p:cNvPicPr preferRelativeResize="0"/>
          <p:nvPr/>
        </p:nvPicPr>
        <p:blipFill>
          <a:blip r:embed="rId4">
            <a:alphaModFix/>
          </a:blip>
          <a:stretch>
            <a:fillRect/>
          </a:stretch>
        </p:blipFill>
        <p:spPr>
          <a:xfrm>
            <a:off x="701700" y="2571738"/>
            <a:ext cx="3697649" cy="20781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1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Our Re-trained Models</a:t>
            </a:r>
            <a:endParaRPr/>
          </a:p>
        </p:txBody>
      </p:sp>
      <p:sp>
        <p:nvSpPr>
          <p:cNvPr id="177" name="Google Shape;177;p19"/>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a:t>Trained on Google Colab GPU session with student credits</a:t>
            </a:r>
            <a:endParaRPr/>
          </a:p>
          <a:p>
            <a:pPr marL="457200" lvl="0" indent="-311150" algn="l" rtl="0">
              <a:spcBef>
                <a:spcPts val="0"/>
              </a:spcBef>
              <a:spcAft>
                <a:spcPts val="0"/>
              </a:spcAft>
              <a:buSzPts val="1300"/>
              <a:buChar char="●"/>
            </a:pPr>
            <a:r>
              <a:rPr lang="en"/>
              <a:t>Tensorflow based Models w/ custom library</a:t>
            </a:r>
            <a:endParaRPr/>
          </a:p>
          <a:p>
            <a:pPr marL="914400" lvl="1" indent="-298450" algn="l" rtl="0">
              <a:spcBef>
                <a:spcPts val="0"/>
              </a:spcBef>
              <a:spcAft>
                <a:spcPts val="0"/>
              </a:spcAft>
              <a:buSzPts val="1100"/>
              <a:buChar char="○"/>
            </a:pPr>
            <a:r>
              <a:rPr lang="en"/>
              <a:t>Allows us to better interact with the model</a:t>
            </a:r>
            <a:endParaRPr/>
          </a:p>
          <a:p>
            <a:pPr marL="457200" lvl="0" indent="-311150" algn="l" rtl="0">
              <a:spcBef>
                <a:spcPts val="0"/>
              </a:spcBef>
              <a:spcAft>
                <a:spcPts val="0"/>
              </a:spcAft>
              <a:buSzPts val="1300"/>
              <a:buChar char="●"/>
            </a:pPr>
            <a:r>
              <a:rPr lang="en"/>
              <a:t>Re-Trained: YOLOv4, YOLOv4-Tiny, YOLOv5, YOLOv6, YOLOv7</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2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Our Custom Model Design</a:t>
            </a:r>
            <a:endParaRPr/>
          </a:p>
        </p:txBody>
      </p:sp>
      <p:sp>
        <p:nvSpPr>
          <p:cNvPr id="183" name="Google Shape;183;p20"/>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a:t>YOLO predicts both class probability and bounding boxes, making the model heavy.</a:t>
            </a:r>
            <a:endParaRPr/>
          </a:p>
          <a:p>
            <a:pPr marL="457200" lvl="0" indent="-311150" algn="l" rtl="0">
              <a:spcBef>
                <a:spcPts val="0"/>
              </a:spcBef>
              <a:spcAft>
                <a:spcPts val="0"/>
              </a:spcAft>
              <a:buSzPts val="1300"/>
              <a:buChar char="●"/>
            </a:pPr>
            <a:r>
              <a:rPr lang="en"/>
              <a:t>We can create a model that is lightweight (allowing for more inferences per second)</a:t>
            </a:r>
            <a:endParaRPr/>
          </a:p>
          <a:p>
            <a:pPr marL="914400" lvl="1" indent="-298450" algn="l" rtl="0">
              <a:spcBef>
                <a:spcPts val="0"/>
              </a:spcBef>
              <a:spcAft>
                <a:spcPts val="0"/>
              </a:spcAft>
              <a:buSzPts val="1100"/>
              <a:buChar char="○"/>
            </a:pPr>
            <a:r>
              <a:rPr lang="en"/>
              <a:t>We do this by dropping the ability for the YOLO model to predicting the bounding boxes</a:t>
            </a:r>
            <a:endParaRPr/>
          </a:p>
          <a:p>
            <a:pPr marL="457200" lvl="0" indent="-311150" algn="l" rtl="0">
              <a:spcBef>
                <a:spcPts val="0"/>
              </a:spcBef>
              <a:spcAft>
                <a:spcPts val="0"/>
              </a:spcAft>
              <a:buSzPts val="1300"/>
              <a:buChar char="●"/>
            </a:pPr>
            <a:r>
              <a:rPr lang="en"/>
              <a:t>Goal is to maintain precision while greatly increasing number of inferences per second</a:t>
            </a:r>
            <a:endParaRPr/>
          </a:p>
          <a:p>
            <a:pPr marL="457200" lvl="0" indent="-311150" algn="l" rtl="0">
              <a:spcBef>
                <a:spcPts val="0"/>
              </a:spcBef>
              <a:spcAft>
                <a:spcPts val="0"/>
              </a:spcAft>
              <a:buSzPts val="1300"/>
              <a:buChar char="●"/>
            </a:pPr>
            <a:r>
              <a:rPr lang="en"/>
              <a:t>Our model would be used when a drone selects a particular trash item for pickup</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pic>
        <p:nvPicPr>
          <p:cNvPr id="188" name="Google Shape;188;p21"/>
          <p:cNvPicPr preferRelativeResize="0"/>
          <p:nvPr/>
        </p:nvPicPr>
        <p:blipFill>
          <a:blip r:embed="rId3">
            <a:alphaModFix/>
          </a:blip>
          <a:stretch>
            <a:fillRect/>
          </a:stretch>
        </p:blipFill>
        <p:spPr>
          <a:xfrm>
            <a:off x="384336" y="1541000"/>
            <a:ext cx="3838675" cy="3300900"/>
          </a:xfrm>
          <a:prstGeom prst="rect">
            <a:avLst/>
          </a:prstGeom>
          <a:noFill/>
          <a:ln>
            <a:noFill/>
          </a:ln>
        </p:spPr>
      </p:pic>
      <p:pic>
        <p:nvPicPr>
          <p:cNvPr id="189" name="Google Shape;189;p21"/>
          <p:cNvPicPr preferRelativeResize="0"/>
          <p:nvPr/>
        </p:nvPicPr>
        <p:blipFill>
          <a:blip r:embed="rId4">
            <a:alphaModFix/>
          </a:blip>
          <a:stretch>
            <a:fillRect/>
          </a:stretch>
        </p:blipFill>
        <p:spPr>
          <a:xfrm>
            <a:off x="4572000" y="1541000"/>
            <a:ext cx="4339349" cy="3300900"/>
          </a:xfrm>
          <a:prstGeom prst="rect">
            <a:avLst/>
          </a:prstGeom>
          <a:noFill/>
          <a:ln>
            <a:noFill/>
          </a:ln>
        </p:spPr>
      </p:pic>
      <p:sp>
        <p:nvSpPr>
          <p:cNvPr id="190" name="Google Shape;190;p21"/>
          <p:cNvSpPr txBox="1"/>
          <p:nvPr/>
        </p:nvSpPr>
        <p:spPr>
          <a:xfrm>
            <a:off x="1734725" y="920450"/>
            <a:ext cx="1350300" cy="500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300">
                <a:solidFill>
                  <a:schemeClr val="lt1"/>
                </a:solidFill>
                <a:latin typeface="Lato"/>
                <a:ea typeface="Lato"/>
                <a:cs typeface="Lato"/>
                <a:sym typeface="Lato"/>
              </a:rPr>
              <a:t>Training Model</a:t>
            </a:r>
            <a:endParaRPr sz="1300">
              <a:solidFill>
                <a:schemeClr val="lt1"/>
              </a:solidFill>
              <a:latin typeface="Lato"/>
              <a:ea typeface="Lato"/>
              <a:cs typeface="Lato"/>
              <a:sym typeface="Lato"/>
            </a:endParaRPr>
          </a:p>
        </p:txBody>
      </p:sp>
      <p:sp>
        <p:nvSpPr>
          <p:cNvPr id="191" name="Google Shape;191;p21"/>
          <p:cNvSpPr txBox="1"/>
          <p:nvPr/>
        </p:nvSpPr>
        <p:spPr>
          <a:xfrm>
            <a:off x="6005825" y="958400"/>
            <a:ext cx="1744800" cy="424800"/>
          </a:xfrm>
          <a:prstGeom prst="rect">
            <a:avLst/>
          </a:prstGeom>
          <a:noFill/>
          <a:ln>
            <a:noFill/>
          </a:ln>
        </p:spPr>
        <p:txBody>
          <a:bodyPr spcFirstLastPara="1" wrap="square" lIns="91425" tIns="91425" rIns="91425" bIns="91425" anchor="t" anchorCtr="0">
            <a:noAutofit/>
          </a:bodyPr>
          <a:lstStyle/>
          <a:p>
            <a:pPr marL="457200" lvl="0" indent="0" algn="l" rtl="0">
              <a:spcBef>
                <a:spcPts val="0"/>
              </a:spcBef>
              <a:spcAft>
                <a:spcPts val="0"/>
              </a:spcAft>
              <a:buNone/>
            </a:pPr>
            <a:r>
              <a:rPr lang="en" sz="1300">
                <a:solidFill>
                  <a:schemeClr val="lt1"/>
                </a:solidFill>
                <a:latin typeface="Lato"/>
                <a:ea typeface="Lato"/>
                <a:cs typeface="Lato"/>
                <a:sym typeface="Lato"/>
              </a:rPr>
              <a:t>Result </a:t>
            </a:r>
            <a:endParaRPr sz="1300">
              <a:solidFill>
                <a:schemeClr val="lt1"/>
              </a:solidFill>
              <a:latin typeface="Lato"/>
              <a:ea typeface="Lato"/>
              <a:cs typeface="Lato"/>
              <a:sym typeface="Lato"/>
            </a:endParaRPr>
          </a:p>
        </p:txBody>
      </p:sp>
      <p:sp>
        <p:nvSpPr>
          <p:cNvPr id="192" name="Google Shape;192;p21"/>
          <p:cNvSpPr txBox="1"/>
          <p:nvPr/>
        </p:nvSpPr>
        <p:spPr>
          <a:xfrm>
            <a:off x="966000" y="246500"/>
            <a:ext cx="72120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400">
                <a:solidFill>
                  <a:schemeClr val="lt1"/>
                </a:solidFill>
                <a:latin typeface="Montserrat"/>
                <a:ea typeface="Montserrat"/>
                <a:cs typeface="Montserrat"/>
                <a:sym typeface="Montserrat"/>
              </a:rPr>
              <a:t>          Our Custom Model Architecture</a:t>
            </a:r>
            <a:endParaRPr/>
          </a:p>
        </p:txBody>
      </p:sp>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910</Words>
  <Application>Microsoft Office PowerPoint</Application>
  <PresentationFormat>On-screen Show (16:9)</PresentationFormat>
  <Paragraphs>85</Paragraphs>
  <Slides>13</Slides>
  <Notes>13</Notes>
  <HiddenSlides>1</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Montserrat</vt:lpstr>
      <vt:lpstr>Roboto</vt:lpstr>
      <vt:lpstr>Lato</vt:lpstr>
      <vt:lpstr>Focus</vt:lpstr>
      <vt:lpstr>Litter Detection using Deep Learning</vt:lpstr>
      <vt:lpstr>Paper Summary</vt:lpstr>
      <vt:lpstr>mAP (mean Average Precision) &amp; IoU (Intersection over Union)</vt:lpstr>
      <vt:lpstr>YOLO (You Only Look Once)</vt:lpstr>
      <vt:lpstr>YOLO Continued</vt:lpstr>
      <vt:lpstr>Dataset</vt:lpstr>
      <vt:lpstr>Our Re-trained Models</vt:lpstr>
      <vt:lpstr>Our Custom Model Design</vt:lpstr>
      <vt:lpstr>PowerPoint Presentation</vt:lpstr>
      <vt:lpstr>Example Output</vt:lpstr>
      <vt:lpstr>YOLOv5 Results -</vt:lpstr>
      <vt:lpstr>YOLOv7 Results - </vt:lpstr>
      <vt:lpstr>mAP @ IoU 0.5</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Akhil Joshi</cp:lastModifiedBy>
  <cp:revision>2</cp:revision>
  <dcterms:modified xsi:type="dcterms:W3CDTF">2025-09-30T04:24:33Z</dcterms:modified>
</cp:coreProperties>
</file>